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8" r:id="rId2"/>
    <p:sldId id="365" r:id="rId3"/>
    <p:sldId id="367" r:id="rId4"/>
    <p:sldId id="371" r:id="rId5"/>
    <p:sldId id="349" r:id="rId6"/>
    <p:sldId id="352" r:id="rId7"/>
    <p:sldId id="350" r:id="rId8"/>
    <p:sldId id="357" r:id="rId9"/>
    <p:sldId id="355" r:id="rId10"/>
    <p:sldId id="356" r:id="rId11"/>
    <p:sldId id="372" r:id="rId12"/>
    <p:sldId id="358" r:id="rId13"/>
    <p:sldId id="373" r:id="rId14"/>
    <p:sldId id="284" r:id="rId15"/>
  </p:sldIdLst>
  <p:sldSz cx="12192000" cy="685800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Wolfe" initials="MW" lastIdx="1" clrIdx="0">
    <p:extLst>
      <p:ext uri="{19B8F6BF-5375-455C-9EA6-DF929625EA0E}">
        <p15:presenceInfo xmlns:p15="http://schemas.microsoft.com/office/powerpoint/2012/main" userId="f9496503315bd8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9D"/>
    <a:srgbClr val="FABE00"/>
    <a:srgbClr val="F2B800"/>
    <a:srgbClr val="FFC305"/>
    <a:srgbClr val="D09E00"/>
    <a:srgbClr val="FFCB29"/>
    <a:srgbClr val="D82027"/>
    <a:srgbClr val="15F629"/>
    <a:srgbClr val="A191DB"/>
    <a:srgbClr val="009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36412" cy="343581"/>
          </a:xfrm>
          <a:prstGeom prst="rect">
            <a:avLst/>
          </a:prstGeom>
        </p:spPr>
        <p:txBody>
          <a:bodyPr vert="horz" lIns="87385" tIns="43692" rIns="87385" bIns="4369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433" y="2"/>
            <a:ext cx="4036412" cy="343581"/>
          </a:xfrm>
          <a:prstGeom prst="rect">
            <a:avLst/>
          </a:prstGeom>
        </p:spPr>
        <p:txBody>
          <a:bodyPr vert="horz" lIns="87385" tIns="43692" rIns="87385" bIns="43692" rtlCol="0"/>
          <a:lstStyle>
            <a:lvl1pPr algn="r">
              <a:defRPr sz="1100"/>
            </a:lvl1pPr>
          </a:lstStyle>
          <a:p>
            <a:fld id="{00C5B98D-DB91-4E9A-8619-4F0DB50902F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423"/>
            <a:ext cx="4036412" cy="343580"/>
          </a:xfrm>
          <a:prstGeom prst="rect">
            <a:avLst/>
          </a:prstGeom>
        </p:spPr>
        <p:txBody>
          <a:bodyPr vert="horz" lIns="87385" tIns="43692" rIns="87385" bIns="4369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433" y="6514423"/>
            <a:ext cx="4036412" cy="343580"/>
          </a:xfrm>
          <a:prstGeom prst="rect">
            <a:avLst/>
          </a:prstGeom>
        </p:spPr>
        <p:txBody>
          <a:bodyPr vert="horz" lIns="87385" tIns="43692" rIns="87385" bIns="43692" rtlCol="0" anchor="b"/>
          <a:lstStyle>
            <a:lvl1pPr algn="r">
              <a:defRPr sz="1100"/>
            </a:lvl1pPr>
          </a:lstStyle>
          <a:p>
            <a:fld id="{06A755FA-7B4D-432A-91C7-E1A5C595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6316" cy="343793"/>
          </a:xfrm>
          <a:prstGeom prst="rect">
            <a:avLst/>
          </a:prstGeom>
        </p:spPr>
        <p:txBody>
          <a:bodyPr vert="horz" lIns="87385" tIns="43692" rIns="87385" bIns="4369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6008" y="3"/>
            <a:ext cx="4036316" cy="343793"/>
          </a:xfrm>
          <a:prstGeom prst="rect">
            <a:avLst/>
          </a:prstGeom>
        </p:spPr>
        <p:txBody>
          <a:bodyPr vert="horz" lIns="87385" tIns="43692" rIns="87385" bIns="43692" rtlCol="0"/>
          <a:lstStyle>
            <a:lvl1pPr algn="r">
              <a:defRPr sz="1100"/>
            </a:lvl1pPr>
          </a:lstStyle>
          <a:p>
            <a:fld id="{3F6C34B2-7825-4EA4-BEF4-20F9538237B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8738" y="857250"/>
            <a:ext cx="41163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85" tIns="43692" rIns="87385" bIns="436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695" y="3301008"/>
            <a:ext cx="7450474" cy="2699742"/>
          </a:xfrm>
          <a:prstGeom prst="rect">
            <a:avLst/>
          </a:prstGeom>
        </p:spPr>
        <p:txBody>
          <a:bodyPr vert="horz" lIns="87385" tIns="43692" rIns="87385" bIns="4369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4209"/>
            <a:ext cx="4036316" cy="343793"/>
          </a:xfrm>
          <a:prstGeom prst="rect">
            <a:avLst/>
          </a:prstGeom>
        </p:spPr>
        <p:txBody>
          <a:bodyPr vert="horz" lIns="87385" tIns="43692" rIns="87385" bIns="4369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6008" y="6514209"/>
            <a:ext cx="4036316" cy="343793"/>
          </a:xfrm>
          <a:prstGeom prst="rect">
            <a:avLst/>
          </a:prstGeom>
        </p:spPr>
        <p:txBody>
          <a:bodyPr vert="horz" lIns="87385" tIns="43692" rIns="87385" bIns="43692" rtlCol="0" anchor="b"/>
          <a:lstStyle>
            <a:lvl1pPr algn="r">
              <a:defRPr sz="1100"/>
            </a:lvl1pPr>
          </a:lstStyle>
          <a:p>
            <a:fld id="{133F0600-88C5-4858-B34F-FE60767A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8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0600-88C5-4858-B34F-FE60767AF9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2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0600-88C5-4858-B34F-FE60767AF9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7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0600-88C5-4858-B34F-FE60767AF9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0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2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6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8E17-5244-4140-977F-5A06764A73A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C4D3-0B14-4A68-9876-99CDF692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rd slid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7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9728" y="3961551"/>
            <a:ext cx="9198933" cy="78483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1F529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Think </a:t>
            </a:r>
            <a:r>
              <a:rPr lang="en-US" sz="4500" dirty="0">
                <a:solidFill>
                  <a:srgbClr val="C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outside the frame</a:t>
            </a:r>
            <a:r>
              <a:rPr lang="en-US" sz="4500" dirty="0">
                <a:solidFill>
                  <a:srgbClr val="1F529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888" y="2244566"/>
            <a:ext cx="2950336" cy="1178594"/>
          </a:xfrm>
          <a:prstGeom prst="rect">
            <a:avLst/>
          </a:prstGeom>
          <a:solidFill>
            <a:schemeClr val="bg1"/>
          </a:solidFill>
          <a:ln w="53975">
            <a:solidFill>
              <a:srgbClr val="D820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 flipH="1">
            <a:off x="5203300" y="2033080"/>
            <a:ext cx="358493" cy="1649547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38869" y="2199946"/>
            <a:ext cx="2950336" cy="1223214"/>
          </a:xfrm>
          <a:prstGeom prst="rect">
            <a:avLst/>
          </a:prstGeom>
          <a:solidFill>
            <a:schemeClr val="bg1"/>
          </a:solidFill>
          <a:ln w="53975">
            <a:solidFill>
              <a:srgbClr val="1F52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005" y="2444595"/>
            <a:ext cx="2027489" cy="71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130" y="245492"/>
            <a:ext cx="2259503" cy="15086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0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061" y="245492"/>
            <a:ext cx="1709327" cy="11413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0534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5134" y="3845380"/>
            <a:ext cx="32169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Charitable Fundraisers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" y="6478609"/>
            <a:ext cx="514350" cy="238125"/>
          </a:xfrm>
          <a:prstGeom prst="rect">
            <a:avLst/>
          </a:prstGeom>
        </p:spPr>
      </p:pic>
      <p:sp>
        <p:nvSpPr>
          <p:cNvPr id="12" name="Right Triangle 11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8327" y="1606"/>
            <a:ext cx="730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Advertising Extensions</a:t>
            </a:r>
          </a:p>
        </p:txBody>
      </p:sp>
      <p:pic>
        <p:nvPicPr>
          <p:cNvPr id="16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rtland Event Venue Space Rental | KingPi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58" y="1115087"/>
            <a:ext cx="4032187" cy="2686445"/>
          </a:xfrm>
          <a:prstGeom prst="rect">
            <a:avLst/>
          </a:prstGeom>
          <a:noFill/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4504" y="3874564"/>
            <a:ext cx="33035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Corporate Events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7696" y="5617588"/>
            <a:ext cx="26798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Birthday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 descr="Kid's Birthday Parties - The Alley at Southsho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581" y="2848804"/>
            <a:ext cx="4032187" cy="2686445"/>
          </a:xfrm>
          <a:prstGeom prst="rect">
            <a:avLst/>
          </a:prstGeom>
          <a:noFill/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ndraiser Ideas | Fund Raising | Laurel Lanes | Maple Shade NJ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209" y="1077851"/>
            <a:ext cx="4033607" cy="2686445"/>
          </a:xfrm>
          <a:prstGeom prst="rect">
            <a:avLst/>
          </a:prstGeom>
          <a:noFill/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4327FC-BB74-75DA-1B93-2A8B7B4E0692}"/>
              </a:ext>
            </a:extLst>
          </p:cNvPr>
          <p:cNvSpPr txBox="1"/>
          <p:nvPr/>
        </p:nvSpPr>
        <p:spPr>
          <a:xfrm>
            <a:off x="8264322" y="4579055"/>
            <a:ext cx="2349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Advertising extensions can be created for your events across BCTV</a:t>
            </a:r>
            <a:endParaRPr lang="en-US" sz="2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3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8001" y="2217005"/>
            <a:ext cx="361473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Proposal Overview: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Option #1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1x 30’s per-hour share of voice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Inclusion of L-Bar ad unit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One-Month schedule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$642.00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" y="6478609"/>
            <a:ext cx="51435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sp>
        <p:nvSpPr>
          <p:cNvPr id="12" name="Right Triangle 11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0E484-1A2F-C7FB-CA47-0D9100D70BFB}"/>
              </a:ext>
            </a:extLst>
          </p:cNvPr>
          <p:cNvSpPr txBox="1"/>
          <p:nvPr/>
        </p:nvSpPr>
        <p:spPr>
          <a:xfrm>
            <a:off x="223737" y="10617"/>
            <a:ext cx="932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{CENTER NAME} BCTV Proposal</a:t>
            </a:r>
          </a:p>
        </p:txBody>
      </p:sp>
      <p:pic>
        <p:nvPicPr>
          <p:cNvPr id="15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80793"/>
              </p:ext>
            </p:extLst>
          </p:nvPr>
        </p:nvGraphicFramePr>
        <p:xfrm>
          <a:off x="3867686" y="915633"/>
          <a:ext cx="686033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{8FD4443E-F989-4FC4-A0C8-D5A2AF1F390B}</a:tableStyleId>
              </a:tblPr>
              <a:tblGrid>
                <a:gridCol w="5392257">
                  <a:extLst>
                    <a:ext uri="{9D8B030D-6E8A-4147-A177-3AD203B41FA5}">
                      <a16:colId xmlns:a16="http://schemas.microsoft.com/office/drawing/2014/main" val="1340719380"/>
                    </a:ext>
                  </a:extLst>
                </a:gridCol>
                <a:gridCol w="1468073">
                  <a:extLst>
                    <a:ext uri="{9D8B030D-6E8A-4147-A177-3AD203B41FA5}">
                      <a16:colId xmlns:a16="http://schemas.microsoft.com/office/drawing/2014/main" val="4240248418"/>
                    </a:ext>
                  </a:extLst>
                </a:gridCol>
              </a:tblGrid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1x :30 Second Units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6139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:30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second video units per hour (per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44099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Average hours of operation per day (per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8176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:30 second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video units per day (per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5190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BCTV screens in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54452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:30 second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video units per day (all screens)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6827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 per :30 second video unit (per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40297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day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(1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8493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day (all screens)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$17.28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3023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days in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27820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$535.68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64132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L-bar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ad unit (20% additional)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$107.14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2720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$642.82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53767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7457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ad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$642.82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9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96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8001" y="2217005"/>
            <a:ext cx="361473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Proposal Overview: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Option #2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2x 30’s per-hour share of voice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Inclusion of L-Bar ad unit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One-Month schedule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$982.00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" y="6478609"/>
            <a:ext cx="51435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sp>
        <p:nvSpPr>
          <p:cNvPr id="12" name="Right Triangle 11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0E484-1A2F-C7FB-CA47-0D9100D70BFB}"/>
              </a:ext>
            </a:extLst>
          </p:cNvPr>
          <p:cNvSpPr txBox="1"/>
          <p:nvPr/>
        </p:nvSpPr>
        <p:spPr>
          <a:xfrm>
            <a:off x="223737" y="10617"/>
            <a:ext cx="932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{CENTER NAME} BCTV Proposal</a:t>
            </a:r>
          </a:p>
        </p:txBody>
      </p:sp>
      <p:pic>
        <p:nvPicPr>
          <p:cNvPr id="15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56698"/>
              </p:ext>
            </p:extLst>
          </p:nvPr>
        </p:nvGraphicFramePr>
        <p:xfrm>
          <a:off x="3867686" y="915633"/>
          <a:ext cx="686033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{8FD4443E-F989-4FC4-A0C8-D5A2AF1F390B}</a:tableStyleId>
              </a:tblPr>
              <a:tblGrid>
                <a:gridCol w="5392257">
                  <a:extLst>
                    <a:ext uri="{9D8B030D-6E8A-4147-A177-3AD203B41FA5}">
                      <a16:colId xmlns:a16="http://schemas.microsoft.com/office/drawing/2014/main" val="1340719380"/>
                    </a:ext>
                  </a:extLst>
                </a:gridCol>
                <a:gridCol w="1468073">
                  <a:extLst>
                    <a:ext uri="{9D8B030D-6E8A-4147-A177-3AD203B41FA5}">
                      <a16:colId xmlns:a16="http://schemas.microsoft.com/office/drawing/2014/main" val="4240248418"/>
                    </a:ext>
                  </a:extLst>
                </a:gridCol>
              </a:tblGrid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2x :30 Second Units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6139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:30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second video units per hour (per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44099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Average hours of operation per day (per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8176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:30 second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video units per day (per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5190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BCTV screens in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54452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:30 second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video units per day (all screens)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6827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 per :30 second video unit (per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40297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day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(1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8493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day (all screens)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$26.40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3023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days in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27820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$818.40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64132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L-bar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ad unit (20% additional)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$163.68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2720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$982.08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53767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7457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ad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$982.08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9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00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8001" y="2217005"/>
            <a:ext cx="361473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Proposal Overview: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Option #3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4x 30’s per-hour share of voice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Inclusion of L-Bar ad unit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One-Month schedule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$1,767.00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" y="6478609"/>
            <a:ext cx="51435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sp>
        <p:nvSpPr>
          <p:cNvPr id="12" name="Right Triangle 11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0E484-1A2F-C7FB-CA47-0D9100D70BFB}"/>
              </a:ext>
            </a:extLst>
          </p:cNvPr>
          <p:cNvSpPr txBox="1"/>
          <p:nvPr/>
        </p:nvSpPr>
        <p:spPr>
          <a:xfrm>
            <a:off x="223737" y="10617"/>
            <a:ext cx="932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{CENTER NAME} BCTV Proposal</a:t>
            </a:r>
          </a:p>
        </p:txBody>
      </p:sp>
      <p:pic>
        <p:nvPicPr>
          <p:cNvPr id="15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87549"/>
              </p:ext>
            </p:extLst>
          </p:nvPr>
        </p:nvGraphicFramePr>
        <p:xfrm>
          <a:off x="3867686" y="915633"/>
          <a:ext cx="686033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{8FD4443E-F989-4FC4-A0C8-D5A2AF1F390B}</a:tableStyleId>
              </a:tblPr>
              <a:tblGrid>
                <a:gridCol w="5392257">
                  <a:extLst>
                    <a:ext uri="{9D8B030D-6E8A-4147-A177-3AD203B41FA5}">
                      <a16:colId xmlns:a16="http://schemas.microsoft.com/office/drawing/2014/main" val="1340719380"/>
                    </a:ext>
                  </a:extLst>
                </a:gridCol>
                <a:gridCol w="1468073">
                  <a:extLst>
                    <a:ext uri="{9D8B030D-6E8A-4147-A177-3AD203B41FA5}">
                      <a16:colId xmlns:a16="http://schemas.microsoft.com/office/drawing/2014/main" val="4240248418"/>
                    </a:ext>
                  </a:extLst>
                </a:gridCol>
              </a:tblGrid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4x :30 Second Units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6139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:30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second video units per hour (per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44099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Average hours of operation per day (per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8176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:30 second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video units per day (per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5190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BCTV screens in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54452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:30 second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video units per day (all screens)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6827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 per :30 second video unit (per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40297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day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(1 screen)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8493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day (all screens)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$47.52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3023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days in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27820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$1,473.12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64132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L-bar</a:t>
                      </a:r>
                      <a:r>
                        <a:rPr lang="en-US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ad unit (20% additional)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$294.62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2720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$1,767.74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537678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74571"/>
                  </a:ext>
                </a:extLst>
              </a:tr>
              <a:tr h="32990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ad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$1,767.74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9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23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978"/>
            <a:ext cx="12192000" cy="6858000"/>
            <a:chOff x="0" y="-978"/>
            <a:chExt cx="12192000" cy="6858000"/>
          </a:xfrm>
        </p:grpSpPr>
        <p:pic>
          <p:nvPicPr>
            <p:cNvPr id="14" name="Picture 2" descr="Third 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78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778" y="0"/>
              <a:ext cx="2955620" cy="172320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perspectiveContrastingRightFacing" fov="3600000">
                <a:rot lat="348000" lon="20166000" rev="21552000"/>
              </a:camera>
              <a:lightRig rig="threePt" dir="t"/>
            </a:scene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291" y="108787"/>
              <a:ext cx="2037317" cy="118780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perspectiveContrastingRightFacing" fov="3600000">
                <a:rot lat="348000" lon="20166000" rev="21552000"/>
              </a:camera>
              <a:lightRig rig="threePt" dir="t"/>
            </a:scene3d>
          </p:spPr>
        </p:pic>
      </p:grpSp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3311" y="2700866"/>
            <a:ext cx="7822096" cy="161271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3311" y="2810381"/>
            <a:ext cx="778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F529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Leverage our captive audience </a:t>
            </a:r>
          </a:p>
          <a:p>
            <a:pPr algn="ctr"/>
            <a:r>
              <a:rPr lang="en-US" sz="4000" dirty="0">
                <a:solidFill>
                  <a:srgbClr val="1F529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via BCTV to </a:t>
            </a:r>
            <a:r>
              <a:rPr lang="en-US" sz="4000" dirty="0">
                <a:solidFill>
                  <a:srgbClr val="C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drive new revenue</a:t>
            </a:r>
            <a:r>
              <a:rPr lang="en-US" sz="4000" dirty="0">
                <a:solidFill>
                  <a:srgbClr val="1F529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</p:spTree>
    <p:extLst>
      <p:ext uri="{BB962C8B-B14F-4D97-AF65-F5344CB8AC3E}">
        <p14:creationId xmlns:p14="http://schemas.microsoft.com/office/powerpoint/2010/main" val="409167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3690690" y="0"/>
            <a:ext cx="142009" cy="1371600"/>
          </a:xfrm>
          <a:prstGeom prst="rect">
            <a:avLst/>
          </a:prstGeom>
          <a:gradFill flip="none" rotWithShape="1">
            <a:gsLst>
              <a:gs pos="92000">
                <a:schemeClr val="bg2"/>
              </a:gs>
              <a:gs pos="1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7243" y="6279502"/>
            <a:ext cx="337577" cy="31817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3142" y="6279502"/>
            <a:ext cx="337577" cy="31817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434" y="6269980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FAB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128" y="624394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FAB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-19456" y="5101944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86700" y="1085460"/>
            <a:ext cx="44954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BCTV is a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national television network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deployed across bowling centers throughout the U.S.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In-center deployment of BCTV screens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enhances the consumer experience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Curated programming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schedule, updated daily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Unique on-premise audience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dynamic for deep brand engagement:</a:t>
            </a:r>
          </a:p>
          <a:p>
            <a:pPr marL="800100" lvl="2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Almost 2-hour average visit</a:t>
            </a:r>
          </a:p>
          <a:p>
            <a:pPr marL="800100" lvl="2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Extensive ”dwell-time” </a:t>
            </a:r>
          </a:p>
          <a:p>
            <a:pPr marL="800100" lvl="2" indent="-274320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Consumer is in a good mood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BCTV offers brands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two levels of advertising: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Nationally across the entire BCTV network </a:t>
            </a:r>
          </a:p>
          <a:p>
            <a:pPr marL="800100" lvl="1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Locally within specific BCTV bowling centers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028" y="29511"/>
            <a:ext cx="529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Introducing BCTV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pic>
        <p:nvPicPr>
          <p:cNvPr id="19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69" y="1101029"/>
            <a:ext cx="6910541" cy="385791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 fov="2400000">
              <a:rot lat="348000" lon="20196000" rev="21552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0270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3690690" y="0"/>
            <a:ext cx="142009" cy="1371600"/>
          </a:xfrm>
          <a:prstGeom prst="rect">
            <a:avLst/>
          </a:prstGeom>
          <a:gradFill flip="none" rotWithShape="1">
            <a:gsLst>
              <a:gs pos="92000">
                <a:schemeClr val="bg2"/>
              </a:gs>
              <a:gs pos="1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7243" y="6279502"/>
            <a:ext cx="337577" cy="31817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3142" y="6279502"/>
            <a:ext cx="337577" cy="31817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434" y="6269980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FAB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128" y="624394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FAB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-19456" y="5101944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86700" y="1085460"/>
            <a:ext cx="44954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BCTV is a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national television network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deployed across bowling centers throughout the U.S.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In-center deployment of BCTV screens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enhances the consumer experience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Curated programming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schedule, updated daily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Unique on-premise audience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dynamic for deep brand engagement:</a:t>
            </a:r>
          </a:p>
          <a:p>
            <a:pPr marL="800100" lvl="2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Almost 2-hour average visit</a:t>
            </a:r>
          </a:p>
          <a:p>
            <a:pPr marL="800100" lvl="2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Extensive ”dwell-time” </a:t>
            </a:r>
          </a:p>
          <a:p>
            <a:pPr marL="800100" lvl="2" indent="-274320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Consumer is in a good mood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BCTV offers brands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two levels of advertising: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Nationally across the entire BCTV network </a:t>
            </a:r>
          </a:p>
          <a:p>
            <a:pPr marL="800100" lvl="1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Locally within specific BCTV bowling centers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028" y="29511"/>
            <a:ext cx="529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Introducing BCTV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pic>
        <p:nvPicPr>
          <p:cNvPr id="19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3" y="1131170"/>
            <a:ext cx="6915157" cy="3860494"/>
          </a:xfrm>
          <a:prstGeom prst="rect">
            <a:avLst/>
          </a:prstGeom>
          <a:scene3d>
            <a:camera prst="perspectiveContrastingRightFacing" fov="2400000">
              <a:rot lat="348000" lon="20196000" rev="21552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1085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3690690" y="0"/>
            <a:ext cx="142009" cy="1371600"/>
          </a:xfrm>
          <a:prstGeom prst="rect">
            <a:avLst/>
          </a:prstGeom>
          <a:gradFill flip="none" rotWithShape="1">
            <a:gsLst>
              <a:gs pos="92000">
                <a:schemeClr val="bg2"/>
              </a:gs>
              <a:gs pos="1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7243" y="6279502"/>
            <a:ext cx="337577" cy="31817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3142" y="6279502"/>
            <a:ext cx="337577" cy="31817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434" y="6269980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FAB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128" y="624394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FAB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-19456" y="5101944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86700" y="1085460"/>
            <a:ext cx="44954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BCTV is a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national television network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deployed across bowling centers throughout the U.S.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In-center deployment of BCTV screens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enhances the consumer experience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Curated programming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schedule, updated daily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Unique on-premise audience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dynamic for deep brand engagement:</a:t>
            </a:r>
          </a:p>
          <a:p>
            <a:pPr marL="800100" lvl="2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Almost 2-hour average visit</a:t>
            </a:r>
          </a:p>
          <a:p>
            <a:pPr marL="800100" lvl="2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Extensive ”dwell-time” </a:t>
            </a:r>
          </a:p>
          <a:p>
            <a:pPr marL="800100" lvl="2" indent="-274320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Consumer is in a good mood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BCTV offers brands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two levels of advertising: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Nationally across the entire BCTV network </a:t>
            </a:r>
          </a:p>
          <a:p>
            <a:pPr marL="800100" lvl="1" indent="-274320">
              <a:lnSpc>
                <a:spcPts val="1800"/>
              </a:lnSpc>
              <a:buFont typeface="+mj-lt"/>
              <a:buAutoNum type="arabicPeriod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Locally within specific BCTV bowling centers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028" y="29511"/>
            <a:ext cx="529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Introducing BCTV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pic>
        <p:nvPicPr>
          <p:cNvPr id="19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72" y="1138774"/>
            <a:ext cx="6878494" cy="3840026"/>
          </a:xfrm>
          <a:prstGeom prst="rect">
            <a:avLst/>
          </a:prstGeom>
          <a:scene3d>
            <a:camera prst="perspectiveContrastingRightFacing" fov="2400000">
              <a:rot lat="348000" lon="20196000" rev="21552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1325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 flipH="1">
            <a:off x="3632323" y="0"/>
            <a:ext cx="142009" cy="1371600"/>
          </a:xfrm>
          <a:prstGeom prst="rect">
            <a:avLst/>
          </a:prstGeom>
          <a:gradFill flip="none" rotWithShape="1">
            <a:gsLst>
              <a:gs pos="92000">
                <a:schemeClr val="bg2"/>
              </a:gs>
              <a:gs pos="1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00" name="Picture 12" descr="Juke on Twitter | Sports graphic design, College sports graphics, Sports  desig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0438" y="705422"/>
            <a:ext cx="2660276" cy="14964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Once Upon a Time … in Hollywood' and '1917' Win Top Awards at Golden Globes  - The New York Tim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5561" y="4464806"/>
            <a:ext cx="2631312" cy="14823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ive Breaking News Streaming Video from FOX 5 San Die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3373" y="2578040"/>
            <a:ext cx="2638960" cy="1484416"/>
          </a:xfrm>
          <a:prstGeom prst="rect">
            <a:avLst/>
          </a:prstGeom>
          <a:noFill/>
          <a:ln w="50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68759" y="364751"/>
            <a:ext cx="16280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>
                <a:solidFill>
                  <a:srgbClr val="D820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Sports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highlights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8177870" y="2248367"/>
            <a:ext cx="23190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D820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News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alerts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55786" y="4126252"/>
            <a:ext cx="36657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D820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Entertainment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spotlights</a:t>
            </a:r>
            <a:endParaRPr lang="en-US" sz="1500" dirty="0">
              <a:solidFill>
                <a:srgbClr val="D8202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881812" y="705422"/>
            <a:ext cx="0" cy="1496406"/>
          </a:xfrm>
          <a:prstGeom prst="line">
            <a:avLst/>
          </a:prstGeom>
          <a:ln w="50800">
            <a:solidFill>
              <a:srgbClr val="15F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58819" y="2566050"/>
            <a:ext cx="0" cy="1496406"/>
          </a:xfrm>
          <a:prstGeom prst="line">
            <a:avLst/>
          </a:prstGeom>
          <a:ln w="50800">
            <a:solidFill>
              <a:srgbClr val="15F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47629" y="4464806"/>
            <a:ext cx="0" cy="1496406"/>
          </a:xfrm>
          <a:prstGeom prst="line">
            <a:avLst/>
          </a:prstGeom>
          <a:ln w="50800">
            <a:solidFill>
              <a:srgbClr val="15F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30372" y="5083926"/>
            <a:ext cx="43879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Plus: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Trivia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Questions &amp; Contests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Featured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accomplishments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Birthdays and other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celebrations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Record setting scores;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”300” games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740" y="12984"/>
            <a:ext cx="664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BCTV Curated Content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87" y="1053704"/>
            <a:ext cx="6119040" cy="40856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1974719" y="1264596"/>
            <a:ext cx="4591455" cy="3035030"/>
          </a:xfrm>
          <a:custGeom>
            <a:avLst/>
            <a:gdLst>
              <a:gd name="connsiteX0" fmla="*/ 48638 w 4591455"/>
              <a:gd name="connsiteY0" fmla="*/ 3035030 h 3035030"/>
              <a:gd name="connsiteX1" fmla="*/ 0 w 4591455"/>
              <a:gd name="connsiteY1" fmla="*/ 0 h 3035030"/>
              <a:gd name="connsiteX2" fmla="*/ 4591455 w 4591455"/>
              <a:gd name="connsiteY2" fmla="*/ 58366 h 3035030"/>
              <a:gd name="connsiteX3" fmla="*/ 4513634 w 4591455"/>
              <a:gd name="connsiteY3" fmla="*/ 2801566 h 3035030"/>
              <a:gd name="connsiteX4" fmla="*/ 48638 w 4591455"/>
              <a:gd name="connsiteY4" fmla="*/ 3035030 h 303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455" h="3035030">
                <a:moveTo>
                  <a:pt x="48638" y="3035030"/>
                </a:moveTo>
                <a:lnTo>
                  <a:pt x="0" y="0"/>
                </a:lnTo>
                <a:lnTo>
                  <a:pt x="4591455" y="58366"/>
                </a:lnTo>
                <a:lnTo>
                  <a:pt x="4513634" y="2801566"/>
                </a:lnTo>
                <a:lnTo>
                  <a:pt x="48638" y="3035030"/>
                </a:lnTo>
                <a:close/>
              </a:path>
            </a:pathLst>
          </a:custGeom>
          <a:noFill/>
          <a:ln w="41275">
            <a:solidFill>
              <a:srgbClr val="15F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Download &lt;strong&gt;Arrow&lt;/strong&gt; Png Picture HQ PNG Image | FreePNGImg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11702" flipV="1">
            <a:off x="5963726" y="3878452"/>
            <a:ext cx="1777565" cy="4490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Download &lt;strong&gt;Arrow&lt;/strong&gt; Png Picture HQ PNG Image | FreePNGImg"/>
          <p:cNvPicPr>
            <a:picLocks noChangeAspect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94303" flipV="1">
            <a:off x="6190743" y="2638807"/>
            <a:ext cx="1899754" cy="4490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Download &lt;strong&gt;Arrow&lt;/strong&gt; Png Picture HQ PNG Image | FreePNGImg"/>
          <p:cNvPicPr>
            <a:picLocks noChangeAspect="1"/>
          </p:cNvPicPr>
          <p:nvPr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63086" flipV="1">
            <a:off x="6048132" y="1263687"/>
            <a:ext cx="1832966" cy="4490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Triangle 9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6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3632323" y="0"/>
            <a:ext cx="142009" cy="1371600"/>
          </a:xfrm>
          <a:prstGeom prst="rect">
            <a:avLst/>
          </a:prstGeom>
          <a:gradFill flip="none" rotWithShape="1">
            <a:gsLst>
              <a:gs pos="92000">
                <a:schemeClr val="bg2"/>
              </a:gs>
              <a:gs pos="1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84161" y="2369588"/>
            <a:ext cx="48101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Benefit from {YOUR CENTER’S NAME} unique offering: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community hub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Large-scale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foot traffic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/audience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Showcase your brand in a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TV experience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Benefit from being surrounded by blue-chip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national brand advertisers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Harness the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loyalty of repeat visitors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Close proximity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to your 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Customers that are loyal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to: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{YOUR CENTER NAME HERE}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Local businesses that support us!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" y="6478609"/>
            <a:ext cx="51435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sp>
        <p:nvSpPr>
          <p:cNvPr id="12" name="Right Triangle 11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952" y="460998"/>
            <a:ext cx="7817918" cy="45580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 fov="2400000">
              <a:rot lat="348000" lon="20166000" rev="21552000"/>
            </a:camera>
            <a:lightRig rig="threePt" dir="t"/>
          </a:scene3d>
        </p:spPr>
      </p:pic>
      <p:sp>
        <p:nvSpPr>
          <p:cNvPr id="11" name="Rectangle 10"/>
          <p:cNvSpPr/>
          <p:nvPr/>
        </p:nvSpPr>
        <p:spPr>
          <a:xfrm>
            <a:off x="7035931" y="1094507"/>
            <a:ext cx="45810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The Opportunity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Local businesses can now </a:t>
            </a: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advertise on BCTV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Ad schedules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are based on {YOUR CENTER NAME’S} operation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923" y="0"/>
            <a:ext cx="836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Local Advertising Opportunity</a:t>
            </a:r>
          </a:p>
        </p:txBody>
      </p:sp>
    </p:spTree>
    <p:extLst>
      <p:ext uri="{BB962C8B-B14F-4D97-AF65-F5344CB8AC3E}">
        <p14:creationId xmlns:p14="http://schemas.microsoft.com/office/powerpoint/2010/main" val="264740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08726" y="1068050"/>
            <a:ext cx="272428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D820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L-Bar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Position		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628" y="1501930"/>
            <a:ext cx="6699962" cy="389789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sp>
        <p:nvSpPr>
          <p:cNvPr id="67" name="Right Triangle 66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23737" y="10617"/>
            <a:ext cx="859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On-Screen Ad Positions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3573284" y="954674"/>
            <a:ext cx="95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573284" y="1246506"/>
            <a:ext cx="390121" cy="2132077"/>
            <a:chOff x="2753129" y="1347174"/>
            <a:chExt cx="390121" cy="2132077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2753129" y="1347174"/>
              <a:ext cx="135442" cy="0"/>
            </a:xfrm>
            <a:prstGeom prst="line">
              <a:avLst/>
            </a:prstGeom>
            <a:ln w="19050">
              <a:solidFill>
                <a:srgbClr val="D8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2754751" y="3479251"/>
              <a:ext cx="388499" cy="0"/>
            </a:xfrm>
            <a:prstGeom prst="line">
              <a:avLst/>
            </a:prstGeom>
            <a:ln w="19050">
              <a:solidFill>
                <a:srgbClr val="D82027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762456" y="1347174"/>
              <a:ext cx="0" cy="2132077"/>
            </a:xfrm>
            <a:prstGeom prst="line">
              <a:avLst/>
            </a:prstGeom>
            <a:ln w="19050">
              <a:solidFill>
                <a:srgbClr val="D8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7829491" y="5452149"/>
            <a:ext cx="276813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D820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L-Bar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Position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880489" y="1080463"/>
            <a:ext cx="36576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D820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Embedded Video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US" dirty="0">
                <a:solidFill>
                  <a:srgbClr val="D820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Static Ad Unit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10284766" y="4860343"/>
            <a:ext cx="398025" cy="782344"/>
            <a:chOff x="9464611" y="4961011"/>
            <a:chExt cx="398025" cy="782344"/>
          </a:xfrm>
        </p:grpSpPr>
        <p:cxnSp>
          <p:nvCxnSpPr>
            <p:cNvPr id="87" name="Straight Connector 86"/>
            <p:cNvCxnSpPr/>
            <p:nvPr/>
          </p:nvCxnSpPr>
          <p:spPr>
            <a:xfrm flipH="1">
              <a:off x="9464611" y="4970739"/>
              <a:ext cx="388499" cy="0"/>
            </a:xfrm>
            <a:prstGeom prst="line">
              <a:avLst/>
            </a:prstGeom>
            <a:ln w="19050">
              <a:solidFill>
                <a:srgbClr val="D82027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9727461" y="5743355"/>
              <a:ext cx="135175" cy="0"/>
            </a:xfrm>
            <a:prstGeom prst="line">
              <a:avLst/>
            </a:prstGeom>
            <a:ln w="19050">
              <a:solidFill>
                <a:srgbClr val="D8202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859396" y="4961011"/>
              <a:ext cx="0" cy="772616"/>
            </a:xfrm>
            <a:prstGeom prst="line">
              <a:avLst/>
            </a:prstGeom>
            <a:ln w="19050">
              <a:solidFill>
                <a:srgbClr val="D8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9249071" y="1246506"/>
            <a:ext cx="1382505" cy="2132077"/>
            <a:chOff x="8428916" y="1347174"/>
            <a:chExt cx="1382505" cy="2132077"/>
          </a:xfrm>
        </p:grpSpPr>
        <p:cxnSp>
          <p:nvCxnSpPr>
            <p:cNvPr id="98" name="Straight Connector 97"/>
            <p:cNvCxnSpPr/>
            <p:nvPr/>
          </p:nvCxnSpPr>
          <p:spPr>
            <a:xfrm flipH="1">
              <a:off x="9675979" y="1347174"/>
              <a:ext cx="135442" cy="0"/>
            </a:xfrm>
            <a:prstGeom prst="line">
              <a:avLst/>
            </a:prstGeom>
            <a:ln w="19050">
              <a:solidFill>
                <a:srgbClr val="D8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428916" y="3479251"/>
              <a:ext cx="1379905" cy="0"/>
            </a:xfrm>
            <a:prstGeom prst="line">
              <a:avLst/>
            </a:prstGeom>
            <a:ln w="19050">
              <a:solidFill>
                <a:srgbClr val="D82027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802038" y="1347174"/>
              <a:ext cx="0" cy="2132077"/>
            </a:xfrm>
            <a:prstGeom prst="line">
              <a:avLst/>
            </a:prstGeom>
            <a:ln w="19050">
              <a:solidFill>
                <a:srgbClr val="D8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778335-886A-C372-BC9A-E02052DB982C}"/>
              </a:ext>
            </a:extLst>
          </p:cNvPr>
          <p:cNvSpPr txBox="1"/>
          <p:nvPr/>
        </p:nvSpPr>
        <p:spPr>
          <a:xfrm>
            <a:off x="594793" y="1823827"/>
            <a:ext cx="288584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3 Available ad units/types: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Video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Commercial Unit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Static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Display Unit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L-Bar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Display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859D6-0824-B1E5-58AB-9D587830B24F}"/>
              </a:ext>
            </a:extLst>
          </p:cNvPr>
          <p:cNvSpPr txBox="1"/>
          <p:nvPr/>
        </p:nvSpPr>
        <p:spPr>
          <a:xfrm>
            <a:off x="579860" y="2993453"/>
            <a:ext cx="27591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NOTES:</a:t>
            </a:r>
          </a:p>
          <a:p>
            <a:pPr>
              <a:spcAft>
                <a:spcPts val="600"/>
              </a:spcAft>
            </a:pPr>
            <a:r>
              <a:rPr lang="en-US" sz="1500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Brands have the option to leverage one, two, or all three ad units/types.</a:t>
            </a:r>
          </a:p>
          <a:p>
            <a:r>
              <a:rPr lang="en-US" sz="1500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vertical and horizontal L-Bar positions are combined into a single ad unit.</a:t>
            </a:r>
          </a:p>
        </p:txBody>
      </p:sp>
      <p:pic>
        <p:nvPicPr>
          <p:cNvPr id="28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3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sp>
        <p:nvSpPr>
          <p:cNvPr id="67" name="Right Triangle 66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41035" y="55031"/>
            <a:ext cx="663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BCTV Screen Footprint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753129" y="1055342"/>
            <a:ext cx="95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778335-886A-C372-BC9A-E02052DB982C}"/>
              </a:ext>
            </a:extLst>
          </p:cNvPr>
          <p:cNvSpPr txBox="1"/>
          <p:nvPr/>
        </p:nvSpPr>
        <p:spPr>
          <a:xfrm>
            <a:off x="1822947" y="932896"/>
            <a:ext cx="33845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{CENTER NAME} Fast Facts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List # of screens installed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List hours of operation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List center‘s 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53887-EF54-7C77-ADDB-068AB9182749}"/>
              </a:ext>
            </a:extLst>
          </p:cNvPr>
          <p:cNvSpPr txBox="1"/>
          <p:nvPr/>
        </p:nvSpPr>
        <p:spPr>
          <a:xfrm>
            <a:off x="3515214" y="5261957"/>
            <a:ext cx="67742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Proof of Performance</a:t>
            </a:r>
            <a:r>
              <a:rPr lang="en-US" sz="15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/>
            </a:r>
            <a:br>
              <a:rPr lang="en-US" sz="15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15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Advertiser shall receive a group of proof-of-performance recap reports upon conclusion of ad buy. The reports shall include the dates/times indicating when all video/L-bar ad units have aired, audience impression counts and photos of your ad creative on our BCTV screens.</a:t>
            </a:r>
          </a:p>
        </p:txBody>
      </p:sp>
      <p:pic>
        <p:nvPicPr>
          <p:cNvPr id="14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391" y="1608056"/>
            <a:ext cx="4501914" cy="3376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117" y="2287064"/>
            <a:ext cx="4017523" cy="2928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25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1535" y="0"/>
            <a:ext cx="690465" cy="6858000"/>
          </a:xfrm>
          <a:prstGeom prst="rect">
            <a:avLst/>
          </a:prstGeom>
          <a:solidFill>
            <a:srgbClr val="1F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62566" y="4279548"/>
            <a:ext cx="6541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1F529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 #3</a:t>
            </a:r>
          </a:p>
          <a:p>
            <a:r>
              <a:rPr lang="en-US" sz="1500" b="1" dirty="0" smtClean="0"/>
              <a:t>4x </a:t>
            </a:r>
            <a:r>
              <a:rPr lang="en-US" sz="1500" b="1" dirty="0"/>
              <a:t>30 second video ad units per hour (Primary Video Portion of Screen</a:t>
            </a:r>
            <a:r>
              <a:rPr lang="en-US" sz="1500" b="1" dirty="0" smtClean="0"/>
              <a:t>)</a:t>
            </a:r>
          </a:p>
          <a:p>
            <a:r>
              <a:rPr lang="en-US" sz="1500" dirty="0" smtClean="0"/>
              <a:t>• </a:t>
            </a:r>
            <a:r>
              <a:rPr lang="en-US" sz="1500" dirty="0"/>
              <a:t>$1,250 per M</a:t>
            </a:r>
            <a:r>
              <a:rPr lang="en-US" sz="1500" dirty="0" smtClean="0"/>
              <a:t>onth </a:t>
            </a:r>
            <a:r>
              <a:rPr lang="en-US" sz="1500" dirty="0"/>
              <a:t>for Video Portion of Screen </a:t>
            </a:r>
            <a:r>
              <a:rPr lang="en-US" sz="1500" dirty="0" smtClean="0"/>
              <a:t>Only </a:t>
            </a:r>
          </a:p>
          <a:p>
            <a:r>
              <a:rPr lang="en-US" sz="1500" dirty="0" smtClean="0"/>
              <a:t>• </a:t>
            </a:r>
            <a:r>
              <a:rPr lang="en-US" sz="1500" dirty="0"/>
              <a:t>$1,500 per </a:t>
            </a:r>
            <a:r>
              <a:rPr lang="en-US" sz="1500" dirty="0" smtClean="0"/>
              <a:t>Month </a:t>
            </a:r>
            <a:r>
              <a:rPr lang="en-US" sz="1500" dirty="0"/>
              <a:t>for Video Portion of Screen </a:t>
            </a:r>
            <a:r>
              <a:rPr lang="en-US" sz="1500" dirty="0" smtClean="0"/>
              <a:t>Plus </a:t>
            </a:r>
            <a:r>
              <a:rPr lang="en-US" sz="1500" dirty="0"/>
              <a:t>L-Bar </a:t>
            </a:r>
            <a:r>
              <a:rPr lang="en-US" sz="1500" dirty="0" smtClean="0"/>
              <a:t>(Full-Screen Takeover</a:t>
            </a:r>
            <a:r>
              <a:rPr lang="en-US" sz="1500" dirty="0"/>
              <a:t>!)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" y="6478609"/>
            <a:ext cx="51435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05" y="6090693"/>
            <a:ext cx="1555648" cy="621447"/>
          </a:xfrm>
          <a:prstGeom prst="rect">
            <a:avLst/>
          </a:prstGeom>
          <a:solidFill>
            <a:schemeClr val="bg1"/>
          </a:solidFill>
          <a:ln w="41275">
            <a:solidFill>
              <a:srgbClr val="D82027"/>
            </a:solidFill>
          </a:ln>
        </p:spPr>
      </p:pic>
      <p:sp>
        <p:nvSpPr>
          <p:cNvPr id="12" name="Right Triangle 11"/>
          <p:cNvSpPr/>
          <p:nvPr/>
        </p:nvSpPr>
        <p:spPr>
          <a:xfrm>
            <a:off x="0" y="5092216"/>
            <a:ext cx="4455268" cy="1765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3935" y="10617"/>
            <a:ext cx="847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F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Advertising Packages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CE166-D4F5-4E3E-9234-8DC8327252DB}"/>
              </a:ext>
            </a:extLst>
          </p:cNvPr>
          <p:cNvSpPr txBox="1"/>
          <p:nvPr/>
        </p:nvSpPr>
        <p:spPr>
          <a:xfrm>
            <a:off x="573936" y="957114"/>
            <a:ext cx="1070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/>
              <a:t>BCTV offers local business advertising packages that deliver a fixed amount of inventory each day at your center. Businesses can choose from three sales package options. Pricing below is based upon an average-sized center and market. </a:t>
            </a:r>
            <a:r>
              <a:rPr lang="en-US" sz="1600" i="1" dirty="0"/>
              <a:t>Pricing can </a:t>
            </a:r>
            <a:r>
              <a:rPr lang="en-US" sz="1600" i="1" dirty="0" smtClean="0"/>
              <a:t>vary.</a:t>
            </a:r>
            <a:endParaRPr lang="en-US" sz="1500" i="1" dirty="0">
              <a:solidFill>
                <a:srgbClr val="D8202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you logo here – Additive Manufacturing Users Gro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" y="6010003"/>
            <a:ext cx="1826155" cy="6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12" y="1735387"/>
            <a:ext cx="1094138" cy="112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47" y="2951624"/>
            <a:ext cx="1094138" cy="112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339" y="2951623"/>
            <a:ext cx="1094138" cy="112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494787" y="1756999"/>
            <a:ext cx="7373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1F529D"/>
                </a:solidFill>
              </a:rPr>
              <a:t>Option #1 </a:t>
            </a:r>
            <a:endParaRPr lang="en-US" sz="1500" b="1" dirty="0" smtClean="0">
              <a:solidFill>
                <a:srgbClr val="1F529D"/>
              </a:solidFill>
            </a:endParaRPr>
          </a:p>
          <a:p>
            <a:r>
              <a:rPr lang="en-US" sz="1500" b="1" dirty="0" smtClean="0"/>
              <a:t>1x </a:t>
            </a:r>
            <a:r>
              <a:rPr lang="en-US" sz="1500" b="1" dirty="0"/>
              <a:t>30 second video ad unit per hour </a:t>
            </a:r>
            <a:r>
              <a:rPr lang="en-US" sz="1500" b="1" i="1" dirty="0"/>
              <a:t>(Primary Video Portion of Screen) </a:t>
            </a:r>
            <a:endParaRPr lang="en-US" sz="1500" b="1" i="1" dirty="0" smtClean="0"/>
          </a:p>
          <a:p>
            <a:pPr lvl="1"/>
            <a:r>
              <a:rPr lang="en-US" sz="1500" dirty="0" smtClean="0"/>
              <a:t>• </a:t>
            </a:r>
            <a:r>
              <a:rPr lang="en-US" sz="1500" dirty="0"/>
              <a:t>$400 per </a:t>
            </a:r>
            <a:r>
              <a:rPr lang="en-US" sz="1500" dirty="0" smtClean="0"/>
              <a:t>Month </a:t>
            </a:r>
            <a:r>
              <a:rPr lang="en-US" sz="1500" dirty="0"/>
              <a:t>for Video Portion of Screen </a:t>
            </a:r>
            <a:r>
              <a:rPr lang="en-US" sz="1500" dirty="0" smtClean="0"/>
              <a:t>Only </a:t>
            </a:r>
          </a:p>
          <a:p>
            <a:pPr lvl="1"/>
            <a:r>
              <a:rPr lang="en-US" sz="1500" dirty="0" smtClean="0"/>
              <a:t>• </a:t>
            </a:r>
            <a:r>
              <a:rPr lang="en-US" sz="1500" dirty="0"/>
              <a:t>$480 per </a:t>
            </a:r>
            <a:r>
              <a:rPr lang="en-US" sz="1500" dirty="0" smtClean="0"/>
              <a:t>Month </a:t>
            </a:r>
            <a:r>
              <a:rPr lang="en-US" sz="1500" dirty="0"/>
              <a:t>for Video Portion of Screen </a:t>
            </a:r>
            <a:r>
              <a:rPr lang="en-US" sz="1500" dirty="0" smtClean="0"/>
              <a:t>Plus </a:t>
            </a:r>
            <a:r>
              <a:rPr lang="en-US" sz="1500" dirty="0"/>
              <a:t>L-Bar </a:t>
            </a:r>
            <a:r>
              <a:rPr lang="en-US" sz="1500" dirty="0" smtClean="0"/>
              <a:t>(Full-Screen Takeover</a:t>
            </a:r>
            <a:r>
              <a:rPr lang="en-US" sz="1500" dirty="0"/>
              <a:t>!)</a:t>
            </a:r>
            <a:endParaRPr 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3257293" y="2979837"/>
            <a:ext cx="718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1F529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 #2</a:t>
            </a:r>
          </a:p>
          <a:p>
            <a:r>
              <a:rPr lang="en-US" sz="1500" b="1" dirty="0" smtClean="0"/>
              <a:t>2x </a:t>
            </a:r>
            <a:r>
              <a:rPr lang="en-US" sz="1500" b="1" dirty="0"/>
              <a:t>30 </a:t>
            </a:r>
            <a:r>
              <a:rPr lang="en-US" sz="1500" b="1" dirty="0" smtClean="0"/>
              <a:t>Second Video </a:t>
            </a:r>
            <a:r>
              <a:rPr lang="en-US" sz="1500" b="1" dirty="0"/>
              <a:t>A</a:t>
            </a:r>
            <a:r>
              <a:rPr lang="en-US" sz="1500" b="1" dirty="0" smtClean="0"/>
              <a:t>d Units </a:t>
            </a:r>
            <a:r>
              <a:rPr lang="en-US" sz="1500" b="1" dirty="0"/>
              <a:t>per </a:t>
            </a:r>
            <a:r>
              <a:rPr lang="en-US" sz="1500" b="1" dirty="0" smtClean="0"/>
              <a:t>Hour</a:t>
            </a:r>
            <a:r>
              <a:rPr lang="en-US" sz="1500" b="1" i="1" dirty="0" smtClean="0"/>
              <a:t> </a:t>
            </a:r>
            <a:r>
              <a:rPr lang="en-US" sz="1500" b="1" i="1" dirty="0"/>
              <a:t>(Primary Video Portion of Screen) </a:t>
            </a:r>
            <a:endParaRPr lang="en-US" sz="1500" b="1" i="1" dirty="0" smtClean="0"/>
          </a:p>
          <a:p>
            <a:pPr lvl="1"/>
            <a:r>
              <a:rPr lang="en-US" sz="1500" dirty="0" smtClean="0"/>
              <a:t>• </a:t>
            </a:r>
            <a:r>
              <a:rPr lang="en-US" sz="1500" dirty="0"/>
              <a:t>$750 </a:t>
            </a:r>
            <a:r>
              <a:rPr lang="en-US" sz="1500" dirty="0" smtClean="0"/>
              <a:t>per Month </a:t>
            </a:r>
            <a:r>
              <a:rPr lang="en-US" sz="1500" dirty="0"/>
              <a:t>for Video Portion of Screen </a:t>
            </a:r>
            <a:r>
              <a:rPr lang="en-US" sz="1500" dirty="0" smtClean="0"/>
              <a:t>Only </a:t>
            </a:r>
          </a:p>
          <a:p>
            <a:pPr lvl="1"/>
            <a:r>
              <a:rPr lang="en-US" sz="1500" dirty="0" smtClean="0"/>
              <a:t>• </a:t>
            </a:r>
            <a:r>
              <a:rPr lang="en-US" sz="1500" dirty="0"/>
              <a:t>$900 </a:t>
            </a:r>
            <a:r>
              <a:rPr lang="en-US" sz="1500" dirty="0" smtClean="0"/>
              <a:t>per Month </a:t>
            </a:r>
            <a:r>
              <a:rPr lang="en-US" sz="1500" dirty="0"/>
              <a:t>for Video Portion of Screen </a:t>
            </a:r>
            <a:r>
              <a:rPr lang="en-US" sz="1500" dirty="0" smtClean="0"/>
              <a:t>Plus </a:t>
            </a:r>
            <a:r>
              <a:rPr lang="en-US" sz="1500" dirty="0"/>
              <a:t>L-Bar </a:t>
            </a:r>
            <a:r>
              <a:rPr lang="en-US" sz="1500" dirty="0" smtClean="0"/>
              <a:t>(Full-Screen Takeover</a:t>
            </a:r>
            <a:r>
              <a:rPr lang="en-US" sz="1500" dirty="0"/>
              <a:t>!)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56" y="4217887"/>
            <a:ext cx="1094138" cy="112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704" y="4222722"/>
            <a:ext cx="1094138" cy="112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199" y="4222721"/>
            <a:ext cx="1094138" cy="112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891" y="4226216"/>
            <a:ext cx="1094138" cy="112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5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41226</TotalTime>
  <Words>1130</Words>
  <Application>Microsoft Office PowerPoint</Application>
  <PresentationFormat>Widescreen</PresentationFormat>
  <Paragraphs>215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Historic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Wolfe</dc:creator>
  <cp:lastModifiedBy>Marc Wolfe</cp:lastModifiedBy>
  <cp:revision>636</cp:revision>
  <cp:lastPrinted>2023-04-25T19:32:33Z</cp:lastPrinted>
  <dcterms:created xsi:type="dcterms:W3CDTF">2023-02-24T17:43:59Z</dcterms:created>
  <dcterms:modified xsi:type="dcterms:W3CDTF">2025-08-21T19:26:24Z</dcterms:modified>
</cp:coreProperties>
</file>